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14"/>
  </p:notesMasterIdLst>
  <p:handoutMasterIdLst>
    <p:handoutMasterId r:id="rId15"/>
  </p:handoutMasterIdLst>
  <p:sldIdLst>
    <p:sldId id="257" r:id="rId2"/>
    <p:sldId id="289" r:id="rId3"/>
    <p:sldId id="293" r:id="rId4"/>
    <p:sldId id="272" r:id="rId5"/>
    <p:sldId id="271" r:id="rId6"/>
    <p:sldId id="294" r:id="rId7"/>
    <p:sldId id="276" r:id="rId8"/>
    <p:sldId id="283" r:id="rId9"/>
    <p:sldId id="284" r:id="rId10"/>
    <p:sldId id="268" r:id="rId11"/>
    <p:sldId id="292" r:id="rId12"/>
    <p:sldId id="291" r:id="rId1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94660"/>
  </p:normalViewPr>
  <p:slideViewPr>
    <p:cSldViewPr>
      <p:cViewPr>
        <p:scale>
          <a:sx n="66" d="100"/>
          <a:sy n="66" d="100"/>
        </p:scale>
        <p:origin x="-1734" y="-5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ltLang="en-US"/>
          </a:p>
        </p:txBody>
      </p:sp>
      <p:sp>
        <p:nvSpPr>
          <p:cNvPr id="39939" name="Rectangle 3"/>
          <p:cNvSpPr>
            <a:spLocks noGrp="1" noChangeArrowheads="1"/>
          </p:cNvSpPr>
          <p:nvPr>
            <p:ph type="dt" sz="quarter" idx="1"/>
          </p:nvPr>
        </p:nvSpPr>
        <p:spPr bwMode="auto">
          <a:xfrm>
            <a:off x="3970338"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60CB2F6A-0645-4A86-B97F-A761E5CE2D08}" type="datetimeFigureOut">
              <a:rPr lang="en-US" altLang="en-US"/>
              <a:pPr>
                <a:defRPr/>
              </a:pPr>
              <a:t>9/11/2015</a:t>
            </a:fld>
            <a:endParaRPr lang="en-US" altLang="en-US"/>
          </a:p>
        </p:txBody>
      </p:sp>
      <p:sp>
        <p:nvSpPr>
          <p:cNvPr id="39940" name="Rectangle 4"/>
          <p:cNvSpPr>
            <a:spLocks noGrp="1" noChangeArrowheads="1"/>
          </p:cNvSpPr>
          <p:nvPr>
            <p:ph type="ftr" sz="quarter" idx="2"/>
          </p:nvPr>
        </p:nvSpPr>
        <p:spPr bwMode="auto">
          <a:xfrm>
            <a:off x="0" y="8772525"/>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ltLang="en-US"/>
          </a:p>
        </p:txBody>
      </p:sp>
      <p:sp>
        <p:nvSpPr>
          <p:cNvPr id="39941" name="Rectangle 5"/>
          <p:cNvSpPr>
            <a:spLocks noGrp="1" noChangeArrowheads="1"/>
          </p:cNvSpPr>
          <p:nvPr>
            <p:ph type="sldNum" sz="quarter" idx="3"/>
          </p:nvPr>
        </p:nvSpPr>
        <p:spPr bwMode="auto">
          <a:xfrm>
            <a:off x="3970338" y="8772525"/>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44D09FA-0110-4D13-B245-7564B0E0BF40}" type="slidenum">
              <a:rPr lang="en-US" altLang="en-US"/>
              <a:pPr>
                <a:defRPr/>
              </a:pPr>
              <a:t>‹#›</a:t>
            </a:fld>
            <a:endParaRPr lang="en-US" altLang="en-US"/>
          </a:p>
        </p:txBody>
      </p:sp>
    </p:spTree>
    <p:extLst>
      <p:ext uri="{BB962C8B-B14F-4D97-AF65-F5344CB8AC3E}">
        <p14:creationId xmlns:p14="http://schemas.microsoft.com/office/powerpoint/2010/main" val="42713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19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099" name="Rectangle 3"/>
          <p:cNvSpPr>
            <a:spLocks noGrp="1" noChangeArrowheads="1"/>
          </p:cNvSpPr>
          <p:nvPr>
            <p:ph type="dt" idx="1"/>
          </p:nvPr>
        </p:nvSpPr>
        <p:spPr bwMode="auto">
          <a:xfrm>
            <a:off x="3970338" y="0"/>
            <a:ext cx="3038475" cy="4619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387850"/>
            <a:ext cx="5607050" cy="415448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2525"/>
            <a:ext cx="3038475" cy="4619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338" y="8772525"/>
            <a:ext cx="3038475" cy="4619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A467FC5-8F50-463F-98C0-1747FDF8922C}" type="slidenum">
              <a:rPr lang="en-US"/>
              <a:pPr>
                <a:defRPr/>
              </a:pPr>
              <a:t>‹#›</a:t>
            </a:fld>
            <a:endParaRPr lang="en-US"/>
          </a:p>
        </p:txBody>
      </p:sp>
    </p:spTree>
    <p:extLst>
      <p:ext uri="{BB962C8B-B14F-4D97-AF65-F5344CB8AC3E}">
        <p14:creationId xmlns:p14="http://schemas.microsoft.com/office/powerpoint/2010/main" val="4166592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fld id="{CD76C491-3138-4B9E-A385-8A656756E202}" type="slidenum">
              <a:rPr lang="en-US" smtClean="0">
                <a:latin typeface="Arial" charset="0"/>
              </a:rPr>
              <a:pPr eaLnBrk="1" hangingPunct="1">
                <a:defRPr/>
              </a:pPr>
              <a:t>1</a:t>
            </a:fld>
            <a:endParaRPr lang="en-US" smtClean="0">
              <a:latin typeface="Arial" charset="0"/>
            </a:endParaRPr>
          </a:p>
        </p:txBody>
      </p:sp>
      <p:sp>
        <p:nvSpPr>
          <p:cNvPr id="21507" name="Rectangle 7"/>
          <p:cNvSpPr txBox="1">
            <a:spLocks noGrp="1" noChangeArrowheads="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3" tIns="45557" rIns="91113" bIns="45557" anchor="b"/>
          <a:lstStyle>
            <a:lvl1pPr defTabSz="911225" eaLnBrk="0" hangingPunct="0">
              <a:spcBef>
                <a:spcPct val="30000"/>
              </a:spcBef>
              <a:defRPr sz="1200">
                <a:solidFill>
                  <a:schemeClr val="tx1"/>
                </a:solidFill>
                <a:latin typeface="Arial" charset="0"/>
              </a:defRPr>
            </a:lvl1pPr>
            <a:lvl2pPr marL="742950" indent="-285750" defTabSz="911225" eaLnBrk="0" hangingPunct="0">
              <a:spcBef>
                <a:spcPct val="30000"/>
              </a:spcBef>
              <a:defRPr sz="1200">
                <a:solidFill>
                  <a:schemeClr val="tx1"/>
                </a:solidFill>
                <a:latin typeface="Arial" charset="0"/>
              </a:defRPr>
            </a:lvl2pPr>
            <a:lvl3pPr marL="1143000" indent="-228600" defTabSz="911225" eaLnBrk="0" hangingPunct="0">
              <a:spcBef>
                <a:spcPct val="30000"/>
              </a:spcBef>
              <a:defRPr sz="1200">
                <a:solidFill>
                  <a:schemeClr val="tx1"/>
                </a:solidFill>
                <a:latin typeface="Arial" charset="0"/>
              </a:defRPr>
            </a:lvl3pPr>
            <a:lvl4pPr marL="1600200" indent="-228600" defTabSz="911225" eaLnBrk="0" hangingPunct="0">
              <a:spcBef>
                <a:spcPct val="30000"/>
              </a:spcBef>
              <a:defRPr sz="1200">
                <a:solidFill>
                  <a:schemeClr val="tx1"/>
                </a:solidFill>
                <a:latin typeface="Arial" charset="0"/>
              </a:defRPr>
            </a:lvl4pPr>
            <a:lvl5pPr marL="2057400" indent="-228600" defTabSz="911225" eaLnBrk="0" hangingPunct="0">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5187DD4-5835-4150-9791-695FC12E463E}" type="slidenum">
              <a:rPr lang="en-US" altLang="en-US"/>
              <a:pPr algn="r" eaLnBrk="1" hangingPunct="1">
                <a:spcBef>
                  <a:spcPct val="0"/>
                </a:spcBef>
              </a:pPr>
              <a:t>1</a:t>
            </a:fld>
            <a:endParaRPr lang="en-US" altLang="en-US"/>
          </a:p>
        </p:txBody>
      </p:sp>
      <p:sp>
        <p:nvSpPr>
          <p:cNvPr id="21508" name="Rectangle 2"/>
          <p:cNvSpPr>
            <a:spLocks noGrp="1" noRot="1" noChangeAspect="1" noChangeArrowheads="1" noTextEdit="1"/>
          </p:cNvSpPr>
          <p:nvPr>
            <p:ph type="sldImg"/>
          </p:nvPr>
        </p:nvSpPr>
        <p:spPr>
          <a:xfrm>
            <a:off x="1196975" y="695325"/>
            <a:ext cx="4614863" cy="3460750"/>
          </a:xfrm>
          <a:ln/>
        </p:spPr>
      </p:sp>
      <p:sp>
        <p:nvSpPr>
          <p:cNvPr id="21509" name="Rectangle 3"/>
          <p:cNvSpPr>
            <a:spLocks noGrp="1" noChangeArrowheads="1"/>
          </p:cNvSpPr>
          <p:nvPr>
            <p:ph type="body" idx="1"/>
          </p:nvPr>
        </p:nvSpPr>
        <p:spPr>
          <a:xfrm>
            <a:off x="701675" y="4387850"/>
            <a:ext cx="5607050" cy="415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3" tIns="45557" rIns="91113" bIns="45557"/>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FB8A18E3-4FBE-41AF-A5D0-BEDA777DC7F2}" type="slidenum">
              <a:rPr lang="en-US"/>
              <a:pPr>
                <a:defRPr/>
              </a:pPr>
              <a:t>‹#›</a:t>
            </a:fld>
            <a:endParaRPr lang="en-US"/>
          </a:p>
        </p:txBody>
      </p:sp>
    </p:spTree>
    <p:extLst>
      <p:ext uri="{BB962C8B-B14F-4D97-AF65-F5344CB8AC3E}">
        <p14:creationId xmlns:p14="http://schemas.microsoft.com/office/powerpoint/2010/main" val="127344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E6A8D24-EC00-45E0-98A6-EA8DC1F4DDFA}" type="slidenum">
              <a:rPr lang="en-US"/>
              <a:pPr>
                <a:defRPr/>
              </a:pPr>
              <a:t>‹#›</a:t>
            </a:fld>
            <a:endParaRPr lang="en-US"/>
          </a:p>
        </p:txBody>
      </p:sp>
    </p:spTree>
    <p:extLst>
      <p:ext uri="{BB962C8B-B14F-4D97-AF65-F5344CB8AC3E}">
        <p14:creationId xmlns:p14="http://schemas.microsoft.com/office/powerpoint/2010/main" val="103601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8EC9851-1DB8-4B78-BDE7-8824B46C5BA6}" type="slidenum">
              <a:rPr lang="en-US"/>
              <a:pPr>
                <a:defRPr/>
              </a:pPr>
              <a:t>‹#›</a:t>
            </a:fld>
            <a:endParaRPr lang="en-US"/>
          </a:p>
        </p:txBody>
      </p:sp>
    </p:spTree>
    <p:extLst>
      <p:ext uri="{BB962C8B-B14F-4D97-AF65-F5344CB8AC3E}">
        <p14:creationId xmlns:p14="http://schemas.microsoft.com/office/powerpoint/2010/main" val="316297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48271E1-A375-4C2D-8E8B-C66AAC56C398}" type="slidenum">
              <a:rPr lang="en-US"/>
              <a:pPr>
                <a:defRPr/>
              </a:pPr>
              <a:t>‹#›</a:t>
            </a:fld>
            <a:endParaRPr lang="en-US"/>
          </a:p>
        </p:txBody>
      </p:sp>
    </p:spTree>
    <p:extLst>
      <p:ext uri="{BB962C8B-B14F-4D97-AF65-F5344CB8AC3E}">
        <p14:creationId xmlns:p14="http://schemas.microsoft.com/office/powerpoint/2010/main" val="110553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EF2E61A7-E607-4056-9CAD-E688EF64CE68}" type="slidenum">
              <a:rPr lang="en-US"/>
              <a:pPr>
                <a:defRPr/>
              </a:pPr>
              <a:t>‹#›</a:t>
            </a:fld>
            <a:endParaRPr lang="en-US"/>
          </a:p>
        </p:txBody>
      </p:sp>
    </p:spTree>
    <p:extLst>
      <p:ext uri="{BB962C8B-B14F-4D97-AF65-F5344CB8AC3E}">
        <p14:creationId xmlns:p14="http://schemas.microsoft.com/office/powerpoint/2010/main" val="74567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24ABE0A-5DDE-467B-9E10-B138D1611259}" type="slidenum">
              <a:rPr lang="en-US"/>
              <a:pPr>
                <a:defRPr/>
              </a:pPr>
              <a:t>‹#›</a:t>
            </a:fld>
            <a:endParaRPr lang="en-US"/>
          </a:p>
        </p:txBody>
      </p:sp>
    </p:spTree>
    <p:extLst>
      <p:ext uri="{BB962C8B-B14F-4D97-AF65-F5344CB8AC3E}">
        <p14:creationId xmlns:p14="http://schemas.microsoft.com/office/powerpoint/2010/main" val="417614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C007A8BF-409B-4E3D-9F7D-BAA01EB005A8}" type="slidenum">
              <a:rPr lang="en-US"/>
              <a:pPr>
                <a:defRPr/>
              </a:pPr>
              <a:t>‹#›</a:t>
            </a:fld>
            <a:endParaRPr lang="en-US"/>
          </a:p>
        </p:txBody>
      </p:sp>
    </p:spTree>
    <p:extLst>
      <p:ext uri="{BB962C8B-B14F-4D97-AF65-F5344CB8AC3E}">
        <p14:creationId xmlns:p14="http://schemas.microsoft.com/office/powerpoint/2010/main" val="132320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D50B89AA-144F-4B98-AFA6-0400A199C4B9}" type="slidenum">
              <a:rPr lang="en-US"/>
              <a:pPr>
                <a:defRPr/>
              </a:pPr>
              <a:t>‹#›</a:t>
            </a:fld>
            <a:endParaRPr lang="en-US"/>
          </a:p>
        </p:txBody>
      </p:sp>
    </p:spTree>
    <p:extLst>
      <p:ext uri="{BB962C8B-B14F-4D97-AF65-F5344CB8AC3E}">
        <p14:creationId xmlns:p14="http://schemas.microsoft.com/office/powerpoint/2010/main" val="156193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9A389C19-9C51-4C2F-B8EC-A98A1697CD32}" type="slidenum">
              <a:rPr lang="en-US"/>
              <a:pPr>
                <a:defRPr/>
              </a:pPr>
              <a:t>‹#›</a:t>
            </a:fld>
            <a:endParaRPr lang="en-US"/>
          </a:p>
        </p:txBody>
      </p:sp>
    </p:spTree>
    <p:extLst>
      <p:ext uri="{BB962C8B-B14F-4D97-AF65-F5344CB8AC3E}">
        <p14:creationId xmlns:p14="http://schemas.microsoft.com/office/powerpoint/2010/main" val="59308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ED1F3F9-BDFA-4730-92FC-614C59B5DEB3}" type="slidenum">
              <a:rPr lang="en-US"/>
              <a:pPr>
                <a:defRPr/>
              </a:pPr>
              <a:t>‹#›</a:t>
            </a:fld>
            <a:endParaRPr lang="en-US"/>
          </a:p>
        </p:txBody>
      </p:sp>
    </p:spTree>
    <p:extLst>
      <p:ext uri="{BB962C8B-B14F-4D97-AF65-F5344CB8AC3E}">
        <p14:creationId xmlns:p14="http://schemas.microsoft.com/office/powerpoint/2010/main" val="119203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1E95D338-A426-4ED4-A7CF-28FCCD105678}" type="slidenum">
              <a:rPr lang="en-US"/>
              <a:pPr>
                <a:defRPr/>
              </a:pPr>
              <a:t>‹#›</a:t>
            </a:fld>
            <a:endParaRPr lang="en-US"/>
          </a:p>
        </p:txBody>
      </p:sp>
    </p:spTree>
    <p:extLst>
      <p:ext uri="{BB962C8B-B14F-4D97-AF65-F5344CB8AC3E}">
        <p14:creationId xmlns:p14="http://schemas.microsoft.com/office/powerpoint/2010/main" val="360403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a:defRPr/>
            </a:pPr>
            <a:fld id="{D3D3115B-19DF-4EA0-AD32-6294716330BA}"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pic>
        <p:nvPicPr>
          <p:cNvPr id="1038" name="Picture 10"/>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7488" y="222250"/>
            <a:ext cx="26781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8" r:id="rId1"/>
    <p:sldLayoutId id="2147484003" r:id="rId2"/>
    <p:sldLayoutId id="2147484009" r:id="rId3"/>
    <p:sldLayoutId id="2147484004" r:id="rId4"/>
    <p:sldLayoutId id="2147484010" r:id="rId5"/>
    <p:sldLayoutId id="2147484005" r:id="rId6"/>
    <p:sldLayoutId id="2147484011" r:id="rId7"/>
    <p:sldLayoutId id="2147484012" r:id="rId8"/>
    <p:sldLayoutId id="2147484013" r:id="rId9"/>
    <p:sldLayoutId id="2147484006" r:id="rId10"/>
    <p:sldLayoutId id="2147484007"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5932488"/>
            <a:ext cx="9525000" cy="849312"/>
          </a:xfrm>
        </p:spPr>
        <p:txBody>
          <a:bodyPr>
            <a:normAutofit/>
          </a:bodyPr>
          <a:lstStyle/>
          <a:p>
            <a:pPr algn="ctr" fontAlgn="auto">
              <a:spcAft>
                <a:spcPts val="0"/>
              </a:spcAft>
              <a:buFont typeface="Wingdings 2"/>
              <a:buNone/>
              <a:defRPr/>
            </a:pPr>
            <a:r>
              <a:rPr lang="en-US" sz="4400" b="1" dirty="0">
                <a:solidFill>
                  <a:srgbClr val="4F271C">
                    <a:satMod val="130000"/>
                  </a:srgbClr>
                </a:solidFill>
                <a:latin typeface="Arial Black" panose="020B0A04020102020204" pitchFamily="34" charset="0"/>
                <a:ea typeface="+mj-ea"/>
                <a:cs typeface="+mj-cs"/>
              </a:rPr>
              <a:t>Family </a:t>
            </a:r>
            <a:r>
              <a:rPr lang="en-US" sz="4400" b="1" dirty="0" smtClean="0">
                <a:solidFill>
                  <a:srgbClr val="4F271C">
                    <a:satMod val="130000"/>
                  </a:srgbClr>
                </a:solidFill>
                <a:latin typeface="Arial Black" panose="020B0A04020102020204" pitchFamily="34" charset="0"/>
                <a:ea typeface="+mj-ea"/>
                <a:cs typeface="+mj-cs"/>
              </a:rPr>
              <a:t>Promise of Bristol</a:t>
            </a:r>
            <a:endParaRPr lang="en-US" sz="4400" dirty="0"/>
          </a:p>
        </p:txBody>
      </p:sp>
      <p:pic>
        <p:nvPicPr>
          <p:cNvPr id="9219" name="Picture 6" descr="Picture 006"/>
          <p:cNvPicPr>
            <a:picLocks noGrp="1" noChangeAspect="1" noChangeArrowheads="1"/>
          </p:cNvPicPr>
          <p:nvPr>
            <p:ph sz="half" idx="1"/>
          </p:nvPr>
        </p:nvPicPr>
        <p:blipFill rotWithShape="1">
          <a:blip r:embed="rId3">
            <a:lum bright="6000"/>
            <a:extLst>
              <a:ext uri="{28A0092B-C50C-407E-A947-70E740481C1C}">
                <a14:useLocalDpi xmlns:a14="http://schemas.microsoft.com/office/drawing/2010/main" val="0"/>
              </a:ext>
            </a:extLst>
          </a:blip>
          <a:srcRect t="14555" b="16471"/>
          <a:stretch/>
        </p:blipFill>
        <p:spPr>
          <a:xfrm>
            <a:off x="304799" y="304800"/>
            <a:ext cx="5373148" cy="5577840"/>
          </a:xfrm>
          <a:effectLst>
            <a:softEdge rad="112500"/>
          </a:effectLst>
        </p:spPr>
      </p:pic>
      <p:pic>
        <p:nvPicPr>
          <p:cNvPr id="819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85800"/>
            <a:ext cx="4495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05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984250" y="1371600"/>
            <a:ext cx="7543800" cy="4648200"/>
          </a:xfrm>
        </p:spPr>
        <p:txBody>
          <a:bodyPr>
            <a:normAutofit fontScale="92500" lnSpcReduction="10000"/>
          </a:bodyPr>
          <a:lstStyle/>
          <a:p>
            <a:pPr marL="109537" indent="0" fontAlgn="auto">
              <a:spcAft>
                <a:spcPts val="0"/>
              </a:spcAft>
              <a:buFont typeface="Wingdings 3" pitchFamily="18" charset="2"/>
              <a:buNone/>
              <a:defRPr/>
            </a:pPr>
            <a:endParaRPr lang="en-US" altLang="en-US" sz="3600" dirty="0">
              <a:latin typeface="Arial Black" panose="020B0A04020102020204" pitchFamily="34" charset="0"/>
            </a:endParaRPr>
          </a:p>
          <a:p>
            <a:pPr marL="365760" indent="-283464" fontAlgn="auto">
              <a:spcAft>
                <a:spcPts val="0"/>
              </a:spcAft>
              <a:buFont typeface="Wingdings 2"/>
              <a:buChar char=""/>
              <a:defRPr/>
            </a:pPr>
            <a:r>
              <a:rPr lang="en-US" altLang="en-US" sz="2800" dirty="0" smtClean="0">
                <a:latin typeface="Goudy Old Style" panose="02020502050305020303" pitchFamily="18" charset="0"/>
                <a:cs typeface="Arial" panose="020B0604020202020204" pitchFamily="34" charset="0"/>
              </a:rPr>
              <a:t>Cost savings by using facilities already available</a:t>
            </a:r>
          </a:p>
          <a:p>
            <a:pPr marL="365760" indent="-283464" fontAlgn="auto">
              <a:spcAft>
                <a:spcPts val="0"/>
              </a:spcAft>
              <a:buFont typeface="Wingdings 2"/>
              <a:buChar char=""/>
              <a:defRPr/>
            </a:pPr>
            <a:r>
              <a:rPr lang="en-US" altLang="en-US" sz="2800" dirty="0" smtClean="0">
                <a:latin typeface="Goudy Old Style" panose="02020502050305020303" pitchFamily="18" charset="0"/>
                <a:cs typeface="Arial" panose="020B0604020202020204" pitchFamily="34" charset="0"/>
              </a:rPr>
              <a:t>Strong network of churches and volunteers leads to the stability of the program and incorporates vulnerable families into the community</a:t>
            </a:r>
          </a:p>
          <a:p>
            <a:pPr marL="365760" indent="-283464" fontAlgn="auto">
              <a:spcAft>
                <a:spcPts val="0"/>
              </a:spcAft>
              <a:buFont typeface="Wingdings 2"/>
              <a:buChar char=""/>
              <a:defRPr/>
            </a:pPr>
            <a:r>
              <a:rPr lang="en-US" altLang="en-US" sz="2800" dirty="0" smtClean="0">
                <a:latin typeface="Goudy Old Style" panose="02020502050305020303" pitchFamily="18" charset="0"/>
                <a:cs typeface="Arial" panose="020B0604020202020204" pitchFamily="34" charset="0"/>
              </a:rPr>
              <a:t>76% of families served are in permanent, stable housing one year after exit.</a:t>
            </a:r>
          </a:p>
          <a:p>
            <a:pPr marL="365760" indent="-283464" fontAlgn="auto">
              <a:spcAft>
                <a:spcPts val="0"/>
              </a:spcAft>
              <a:buFont typeface="Wingdings 2"/>
              <a:buChar char=""/>
              <a:defRPr/>
            </a:pPr>
            <a:r>
              <a:rPr lang="en-US" altLang="en-US" sz="2800" dirty="0" smtClean="0">
                <a:latin typeface="Goudy Old Style" panose="02020502050305020303" pitchFamily="18" charset="0"/>
                <a:cs typeface="Arial" panose="020B0604020202020204" pitchFamily="34" charset="0"/>
              </a:rPr>
              <a:t>Families save money and/or pay off debts while in the program</a:t>
            </a:r>
          </a:p>
          <a:p>
            <a:pPr marL="365760" indent="-283464" fontAlgn="auto">
              <a:spcAft>
                <a:spcPts val="0"/>
              </a:spcAft>
              <a:buFont typeface="Wingdings 2"/>
              <a:buChar char=""/>
              <a:defRPr/>
            </a:pPr>
            <a:r>
              <a:rPr lang="en-US" altLang="en-US" sz="2800" dirty="0" smtClean="0">
                <a:latin typeface="Goudy Old Style" panose="02020502050305020303" pitchFamily="18" charset="0"/>
                <a:cs typeface="Arial" panose="020B0604020202020204" pitchFamily="34" charset="0"/>
              </a:rPr>
              <a:t>Case Managers provide support to obtain housing and to avoid homelessness in the future.</a:t>
            </a:r>
          </a:p>
          <a:p>
            <a:pPr marL="365760" indent="-283464" fontAlgn="auto">
              <a:spcAft>
                <a:spcPts val="0"/>
              </a:spcAft>
              <a:buFont typeface="Wingdings 2"/>
              <a:buChar char=""/>
              <a:defRPr/>
            </a:pPr>
            <a:endParaRPr lang="en-US" altLang="en-US" sz="3600" dirty="0" smtClean="0">
              <a:latin typeface="Agency FB" pitchFamily="34" charset="0"/>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54075"/>
            <a:ext cx="78470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1988" y="0"/>
            <a:ext cx="10872788"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52400" y="304800"/>
            <a:ext cx="7497763" cy="1981200"/>
          </a:xfrm>
        </p:spPr>
        <p:txBody>
          <a:bodyPr>
            <a:noAutofit/>
          </a:bodyPr>
          <a:lstStyle/>
          <a:p>
            <a:pPr fontAlgn="auto">
              <a:spcAft>
                <a:spcPts val="0"/>
              </a:spcAft>
              <a:defRPr/>
            </a:pPr>
            <a:r>
              <a:rPr lang="en-US" sz="6000" b="1" dirty="0" smtClean="0">
                <a:solidFill>
                  <a:schemeClr val="bg1"/>
                </a:solidFill>
                <a:latin typeface="Arial Black" panose="020B0A04020102020204" pitchFamily="34" charset="0"/>
              </a:rPr>
              <a:t>Lane </a:t>
            </a:r>
            <a:br>
              <a:rPr lang="en-US" sz="6000" b="1" dirty="0" smtClean="0">
                <a:solidFill>
                  <a:schemeClr val="bg1"/>
                </a:solidFill>
                <a:latin typeface="Arial Black" panose="020B0A04020102020204" pitchFamily="34" charset="0"/>
              </a:rPr>
            </a:br>
            <a:r>
              <a:rPr lang="en-US" sz="6000" b="1" dirty="0" smtClean="0">
                <a:solidFill>
                  <a:schemeClr val="bg1"/>
                </a:solidFill>
                <a:latin typeface="Arial Black" panose="020B0A04020102020204" pitchFamily="34" charset="0"/>
              </a:rPr>
              <a:t>Family</a:t>
            </a:r>
            <a:endParaRPr lang="en-US" sz="6000" b="1" dirty="0">
              <a:solidFill>
                <a:schemeClr val="bg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990600"/>
            <a:ext cx="7497763" cy="1143000"/>
          </a:xfrm>
        </p:spPr>
        <p:txBody>
          <a:bodyPr/>
          <a:lstStyle/>
          <a:p>
            <a:pPr fontAlgn="auto">
              <a:spcAft>
                <a:spcPts val="0"/>
              </a:spcAft>
              <a:defRPr/>
            </a:pPr>
            <a:r>
              <a:rPr lang="en-US" dirty="0" smtClean="0">
                <a:solidFill>
                  <a:schemeClr val="tx2">
                    <a:satMod val="130000"/>
                  </a:schemeClr>
                </a:solidFill>
                <a:latin typeface="Arial Black" panose="020B0A04020102020204" pitchFamily="34" charset="0"/>
              </a:rPr>
              <a:t>For More Information:</a:t>
            </a:r>
            <a:r>
              <a:rPr lang="en-US" dirty="0" smtClean="0">
                <a:solidFill>
                  <a:schemeClr val="tx2">
                    <a:satMod val="130000"/>
                  </a:schemeClr>
                </a:solidFill>
              </a:rPr>
              <a:t>	</a:t>
            </a:r>
            <a:endParaRPr lang="en-US" dirty="0">
              <a:solidFill>
                <a:schemeClr val="tx2">
                  <a:satMod val="130000"/>
                </a:schemeClr>
              </a:solidFill>
            </a:endParaRPr>
          </a:p>
        </p:txBody>
      </p:sp>
      <p:sp>
        <p:nvSpPr>
          <p:cNvPr id="19459" name="Content Placeholder 1"/>
          <p:cNvSpPr>
            <a:spLocks noGrp="1"/>
          </p:cNvSpPr>
          <p:nvPr>
            <p:ph idx="1"/>
          </p:nvPr>
        </p:nvSpPr>
        <p:spPr>
          <a:xfrm>
            <a:off x="990600" y="1676400"/>
            <a:ext cx="7497763" cy="4800600"/>
          </a:xfrm>
        </p:spPr>
        <p:txBody>
          <a:bodyPr/>
          <a:lstStyle/>
          <a:p>
            <a:pPr marL="107950" indent="0" algn="ctr">
              <a:buFont typeface="Wingdings 3" pitchFamily="18" charset="2"/>
              <a:buNone/>
            </a:pPr>
            <a:endParaRPr lang="en-US" altLang="en-US" i="1" smtClean="0">
              <a:latin typeface="Arial Black" pitchFamily="34" charset="0"/>
            </a:endParaRPr>
          </a:p>
          <a:p>
            <a:pPr marL="107950" indent="0">
              <a:buFont typeface="Wingdings 3" pitchFamily="18" charset="2"/>
              <a:buNone/>
            </a:pPr>
            <a:r>
              <a:rPr lang="en-US" altLang="en-US" sz="4800" b="1" smtClean="0">
                <a:latin typeface="Goudy Old Style" pitchFamily="18" charset="0"/>
              </a:rPr>
              <a:t>Angie Sproles</a:t>
            </a:r>
          </a:p>
          <a:p>
            <a:pPr marL="107950" indent="0">
              <a:buFont typeface="Wingdings 3" pitchFamily="18" charset="2"/>
              <a:buNone/>
            </a:pPr>
            <a:r>
              <a:rPr lang="en-US" altLang="en-US" smtClean="0">
                <a:latin typeface="Goudy Old Style" pitchFamily="18" charset="0"/>
              </a:rPr>
              <a:t>Executive Director </a:t>
            </a:r>
          </a:p>
          <a:p>
            <a:pPr marL="107950" indent="0">
              <a:buFont typeface="Wingdings 3" pitchFamily="18" charset="2"/>
              <a:buNone/>
            </a:pPr>
            <a:r>
              <a:rPr lang="en-US" altLang="en-US" smtClean="0">
                <a:latin typeface="Goudy Old Style" pitchFamily="18" charset="0"/>
              </a:rPr>
              <a:t>Family Promise of Bristol</a:t>
            </a:r>
          </a:p>
          <a:p>
            <a:pPr marL="107950" indent="0">
              <a:buFont typeface="Wingdings 3" pitchFamily="18" charset="2"/>
              <a:buNone/>
            </a:pPr>
            <a:r>
              <a:rPr lang="en-US" altLang="en-US" smtClean="0">
                <a:latin typeface="Goudy Old Style" pitchFamily="18" charset="0"/>
              </a:rPr>
              <a:t>Phone:  276-494-0388</a:t>
            </a:r>
          </a:p>
          <a:p>
            <a:pPr marL="107950" indent="0">
              <a:buFont typeface="Wingdings 3" pitchFamily="18" charset="2"/>
              <a:buNone/>
            </a:pPr>
            <a:r>
              <a:rPr lang="en-US" altLang="en-US" smtClean="0">
                <a:latin typeface="Goudy Old Style" pitchFamily="18" charset="0"/>
              </a:rPr>
              <a:t>Email:  familypromiseofbristol@gmail.com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7900" y="715963"/>
            <a:ext cx="11518900" cy="960437"/>
          </a:xfrm>
        </p:spPr>
        <p:txBody>
          <a:bodyPr/>
          <a:lstStyle/>
          <a:p>
            <a:pPr fontAlgn="auto">
              <a:spcAft>
                <a:spcPts val="0"/>
              </a:spcAft>
              <a:defRPr/>
            </a:pPr>
            <a:r>
              <a:rPr lang="en-US" sz="3600" dirty="0" smtClean="0">
                <a:solidFill>
                  <a:schemeClr val="tx2">
                    <a:satMod val="130000"/>
                  </a:schemeClr>
                </a:solidFill>
                <a:latin typeface="Arial Black" panose="020B0A04020102020204" pitchFamily="34" charset="0"/>
              </a:rPr>
              <a:t>Community Needs Assessment</a:t>
            </a:r>
            <a:endParaRPr lang="en-US" sz="3600" dirty="0">
              <a:solidFill>
                <a:schemeClr val="tx2">
                  <a:satMod val="130000"/>
                </a:schemeClr>
              </a:solidFill>
              <a:latin typeface="Arial Black" panose="020B0A04020102020204" pitchFamily="34" charset="0"/>
            </a:endParaRPr>
          </a:p>
        </p:txBody>
      </p:sp>
      <p:sp>
        <p:nvSpPr>
          <p:cNvPr id="10242" name="Content Placeholder 1"/>
          <p:cNvSpPr>
            <a:spLocks noGrp="1"/>
          </p:cNvSpPr>
          <p:nvPr>
            <p:ph idx="1"/>
          </p:nvPr>
        </p:nvSpPr>
        <p:spPr>
          <a:xfrm>
            <a:off x="990600" y="1633538"/>
            <a:ext cx="8229600" cy="4919662"/>
          </a:xfrm>
        </p:spPr>
        <p:txBody>
          <a:bodyPr>
            <a:normAutofit lnSpcReduction="10000"/>
          </a:bodyPr>
          <a:lstStyle/>
          <a:p>
            <a:pPr marL="365760" indent="-283464" fontAlgn="auto">
              <a:spcAft>
                <a:spcPts val="0"/>
              </a:spcAft>
              <a:buFont typeface="Wingdings 2"/>
              <a:buChar char=""/>
              <a:defRPr/>
            </a:pPr>
            <a:r>
              <a:rPr lang="en-US" altLang="en-US" dirty="0" smtClean="0">
                <a:latin typeface="Goudy Old Style" panose="02020502050305020303" pitchFamily="18" charset="0"/>
              </a:rPr>
              <a:t>In 2009, community leaders identified homelessness as a large problem for families with children</a:t>
            </a:r>
          </a:p>
          <a:p>
            <a:pPr marL="365760" indent="-283464" fontAlgn="auto">
              <a:spcAft>
                <a:spcPts val="0"/>
              </a:spcAft>
              <a:buFont typeface="Wingdings 2"/>
              <a:buChar char=""/>
              <a:defRPr/>
            </a:pPr>
            <a:endParaRPr lang="en-US" altLang="en-US" dirty="0" smtClean="0">
              <a:latin typeface="Goudy Old Style" panose="02020502050305020303" pitchFamily="18" charset="0"/>
            </a:endParaRPr>
          </a:p>
          <a:p>
            <a:pPr marL="365760" indent="-283464" fontAlgn="auto">
              <a:spcAft>
                <a:spcPts val="0"/>
              </a:spcAft>
              <a:buFont typeface="Wingdings 2"/>
              <a:buChar char=""/>
              <a:defRPr/>
            </a:pPr>
            <a:r>
              <a:rPr lang="en-US" altLang="en-US" dirty="0" smtClean="0">
                <a:latin typeface="Goudy Old Style" panose="02020502050305020303" pitchFamily="18" charset="0"/>
              </a:rPr>
              <a:t>In 2011, Family Promise of Bristol was developed as a non-profit to assist homeless families with children</a:t>
            </a:r>
          </a:p>
          <a:p>
            <a:pPr marL="82296" indent="0" fontAlgn="auto">
              <a:spcAft>
                <a:spcPts val="0"/>
              </a:spcAft>
              <a:buFont typeface="Wingdings 2"/>
              <a:buNone/>
              <a:defRPr/>
            </a:pPr>
            <a:endParaRPr lang="en-US" altLang="en-US" dirty="0" smtClean="0">
              <a:latin typeface="Goudy Old Style" panose="02020502050305020303" pitchFamily="18" charset="0"/>
            </a:endParaRPr>
          </a:p>
          <a:p>
            <a:pPr marL="365760" indent="-283464" fontAlgn="auto">
              <a:spcAft>
                <a:spcPts val="0"/>
              </a:spcAft>
              <a:buFont typeface="Wingdings 2"/>
              <a:buChar char=""/>
              <a:defRPr/>
            </a:pPr>
            <a:r>
              <a:rPr lang="en-US" altLang="en-US" dirty="0" smtClean="0">
                <a:latin typeface="Goudy Old Style" panose="02020502050305020303" pitchFamily="18" charset="0"/>
              </a:rPr>
              <a:t>Joined over 140 Family Promise affiliates nationally </a:t>
            </a:r>
          </a:p>
          <a:p>
            <a:pPr marL="82296" indent="0" fontAlgn="auto">
              <a:spcAft>
                <a:spcPts val="0"/>
              </a:spcAft>
              <a:buFont typeface="Wingdings 2"/>
              <a:buNone/>
              <a:defRPr/>
            </a:pPr>
            <a:endParaRPr lang="en-US" altLang="en-US" dirty="0" smtClean="0">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497763" cy="1143000"/>
          </a:xfrm>
        </p:spPr>
        <p:txBody>
          <a:bodyPr/>
          <a:lstStyle/>
          <a:p>
            <a:pPr fontAlgn="auto">
              <a:spcAft>
                <a:spcPts val="0"/>
              </a:spcAft>
              <a:defRPr/>
            </a:pPr>
            <a:r>
              <a:rPr lang="en-US" sz="3600" dirty="0" smtClean="0">
                <a:solidFill>
                  <a:schemeClr val="tx2">
                    <a:satMod val="130000"/>
                  </a:schemeClr>
                </a:solidFill>
                <a:latin typeface="Arial Black" panose="020B0A04020102020204" pitchFamily="34" charset="0"/>
              </a:rPr>
              <a:t>Program Design</a:t>
            </a:r>
            <a:endParaRPr lang="en-US" sz="3600" dirty="0">
              <a:solidFill>
                <a:schemeClr val="tx2">
                  <a:satMod val="130000"/>
                </a:schemeClr>
              </a:solidFill>
              <a:latin typeface="Arial Black" panose="020B0A04020102020204" pitchFamily="34" charset="0"/>
            </a:endParaRPr>
          </a:p>
        </p:txBody>
      </p:sp>
      <p:sp>
        <p:nvSpPr>
          <p:cNvPr id="3" name="Content Placeholder 2"/>
          <p:cNvSpPr>
            <a:spLocks noGrp="1"/>
          </p:cNvSpPr>
          <p:nvPr>
            <p:ph idx="1"/>
          </p:nvPr>
        </p:nvSpPr>
        <p:spPr>
          <a:xfrm>
            <a:off x="990600" y="1905000"/>
            <a:ext cx="7497763" cy="4800600"/>
          </a:xfrm>
        </p:spPr>
        <p:txBody>
          <a:bodyPr>
            <a:normAutofit/>
          </a:bodyPr>
          <a:lstStyle/>
          <a:p>
            <a:pPr marL="365760" indent="-283464" fontAlgn="auto">
              <a:spcAft>
                <a:spcPts val="0"/>
              </a:spcAft>
              <a:buFont typeface="Wingdings 2"/>
              <a:buChar char=""/>
              <a:defRPr/>
            </a:pPr>
            <a:r>
              <a:rPr lang="en-US" dirty="0" smtClean="0">
                <a:latin typeface="Goudy Old Style" panose="02020502050305020303" pitchFamily="18" charset="0"/>
              </a:rPr>
              <a:t>Church facilities house </a:t>
            </a:r>
            <a:r>
              <a:rPr lang="en-US" dirty="0">
                <a:latin typeface="Goudy Old Style" panose="02020502050305020303" pitchFamily="18" charset="0"/>
              </a:rPr>
              <a:t>guests overnight for a week at a time.  </a:t>
            </a:r>
            <a:endParaRPr lang="en-US" dirty="0" smtClean="0">
              <a:latin typeface="Goudy Old Style" panose="02020502050305020303" pitchFamily="18" charset="0"/>
            </a:endParaRPr>
          </a:p>
          <a:p>
            <a:pPr marL="365760" indent="-283464" fontAlgn="auto">
              <a:spcAft>
                <a:spcPts val="0"/>
              </a:spcAft>
              <a:buFont typeface="Wingdings 2"/>
              <a:buChar char=""/>
              <a:defRPr/>
            </a:pPr>
            <a:r>
              <a:rPr lang="en-US" dirty="0" smtClean="0">
                <a:latin typeface="Goudy Old Style" panose="02020502050305020303" pitchFamily="18" charset="0"/>
              </a:rPr>
              <a:t>Food</a:t>
            </a:r>
            <a:r>
              <a:rPr lang="en-US" dirty="0">
                <a:latin typeface="Goudy Old Style" panose="02020502050305020303" pitchFamily="18" charset="0"/>
              </a:rPr>
              <a:t>, shelter and transportation costs are completely covered by the program using volunteer support and donations.  </a:t>
            </a:r>
            <a:endParaRPr lang="en-US" sz="1800" dirty="0" smtClean="0">
              <a:latin typeface="Goudy Old Style" panose="02020502050305020303" pitchFamily="18" charset="0"/>
            </a:endParaRPr>
          </a:p>
          <a:p>
            <a:pPr marL="82296" indent="0" fontAlgn="auto">
              <a:spcAft>
                <a:spcPts val="0"/>
              </a:spcAft>
              <a:buFont typeface="Wingdings 2"/>
              <a:buNone/>
              <a:defRPr/>
            </a:pPr>
            <a:endParaRPr lang="en-US" sz="800" dirty="0">
              <a:latin typeface="Goudy Old Style" panose="02020502050305020303" pitchFamily="18" charset="0"/>
            </a:endParaRPr>
          </a:p>
          <a:p>
            <a:pPr marL="640080" lvl="1" indent="-237744" fontAlgn="auto">
              <a:spcAft>
                <a:spcPts val="0"/>
              </a:spcAft>
              <a:buFont typeface="Verdana"/>
              <a:buChar char="◦"/>
              <a:defRPr/>
            </a:pPr>
            <a:r>
              <a:rPr lang="en-US" dirty="0">
                <a:latin typeface="Goudy Old Style" panose="02020502050305020303" pitchFamily="18" charset="0"/>
              </a:rPr>
              <a:t>12 host churches</a:t>
            </a:r>
          </a:p>
          <a:p>
            <a:pPr marL="640080" lvl="1" indent="-237744" fontAlgn="auto">
              <a:spcAft>
                <a:spcPts val="0"/>
              </a:spcAft>
              <a:buFont typeface="Verdana"/>
              <a:buChar char="◦"/>
              <a:defRPr/>
            </a:pPr>
            <a:r>
              <a:rPr lang="en-US" dirty="0">
                <a:latin typeface="Goudy Old Style" panose="02020502050305020303" pitchFamily="18" charset="0"/>
              </a:rPr>
              <a:t>11 support churches</a:t>
            </a:r>
          </a:p>
          <a:p>
            <a:pPr marL="640080" lvl="1" indent="-237744" fontAlgn="auto">
              <a:spcAft>
                <a:spcPts val="0"/>
              </a:spcAft>
              <a:buFont typeface="Verdana"/>
              <a:buChar char="◦"/>
              <a:defRPr/>
            </a:pPr>
            <a:r>
              <a:rPr lang="en-US" dirty="0">
                <a:latin typeface="Goudy Old Style" panose="02020502050305020303" pitchFamily="18" charset="0"/>
              </a:rPr>
              <a:t>Hundreds of volunteers</a:t>
            </a:r>
          </a:p>
          <a:p>
            <a:pPr marL="82296" indent="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36638" y="762000"/>
            <a:ext cx="7497762" cy="1143000"/>
          </a:xfrm>
        </p:spPr>
        <p:txBody>
          <a:bodyPr/>
          <a:lstStyle/>
          <a:p>
            <a:pPr fontAlgn="auto">
              <a:spcAft>
                <a:spcPts val="0"/>
              </a:spcAft>
              <a:defRPr/>
            </a:pPr>
            <a:r>
              <a:rPr lang="en-US" sz="4400" dirty="0" smtClean="0">
                <a:solidFill>
                  <a:schemeClr val="tx2">
                    <a:satMod val="130000"/>
                  </a:schemeClr>
                </a:solidFill>
                <a:latin typeface="Arial Black" panose="020B0A04020102020204" pitchFamily="34" charset="0"/>
              </a:rPr>
              <a:t>Guest Rooms</a:t>
            </a:r>
          </a:p>
        </p:txBody>
      </p:sp>
      <p:sp>
        <p:nvSpPr>
          <p:cNvPr id="12290" name="Rectangle 3"/>
          <p:cNvSpPr>
            <a:spLocks noGrp="1" noChangeArrowheads="1"/>
          </p:cNvSpPr>
          <p:nvPr>
            <p:ph sz="half" idx="1"/>
          </p:nvPr>
        </p:nvSpPr>
        <p:spPr>
          <a:xfrm>
            <a:off x="5334000" y="1981200"/>
            <a:ext cx="3657600" cy="4664075"/>
          </a:xfrm>
        </p:spPr>
        <p:txBody>
          <a:bodyPr>
            <a:noAutofit/>
          </a:bodyPr>
          <a:lstStyle/>
          <a:p>
            <a:pPr marL="365760" indent="-283464" fontAlgn="auto">
              <a:lnSpc>
                <a:spcPct val="90000"/>
              </a:lnSpc>
              <a:spcAft>
                <a:spcPts val="0"/>
              </a:spcAft>
              <a:buFont typeface="Wingdings 2"/>
              <a:buChar char=""/>
              <a:defRPr/>
            </a:pPr>
            <a:r>
              <a:rPr lang="en-US" altLang="en-US" dirty="0" smtClean="0">
                <a:latin typeface="Goudy Old Style" panose="02020502050305020303" pitchFamily="18" charset="0"/>
              </a:rPr>
              <a:t>Guest rooms are private, either an existing room or partitioned space in a larger room. </a:t>
            </a:r>
          </a:p>
          <a:p>
            <a:pPr marL="82296" indent="0" fontAlgn="auto">
              <a:lnSpc>
                <a:spcPct val="90000"/>
              </a:lnSpc>
              <a:spcAft>
                <a:spcPts val="0"/>
              </a:spcAft>
              <a:buFont typeface="Wingdings 2"/>
              <a:buNone/>
              <a:defRPr/>
            </a:pPr>
            <a:endParaRPr lang="en-US" altLang="en-US" sz="800" dirty="0" smtClean="0">
              <a:latin typeface="Goudy Old Style" panose="02020502050305020303" pitchFamily="18" charset="0"/>
            </a:endParaRPr>
          </a:p>
          <a:p>
            <a:pPr marL="365760" indent="-283464" fontAlgn="auto">
              <a:lnSpc>
                <a:spcPct val="90000"/>
              </a:lnSpc>
              <a:spcAft>
                <a:spcPts val="0"/>
              </a:spcAft>
              <a:buFont typeface="Wingdings 2"/>
              <a:buChar char=""/>
              <a:defRPr/>
            </a:pPr>
            <a:r>
              <a:rPr lang="en-US" altLang="en-US" dirty="0" smtClean="0">
                <a:latin typeface="Goudy Old Style" panose="02020502050305020303" pitchFamily="18" charset="0"/>
              </a:rPr>
              <a:t>Includes:</a:t>
            </a:r>
          </a:p>
          <a:p>
            <a:pPr marL="640080" lvl="1" indent="-237744" fontAlgn="auto">
              <a:lnSpc>
                <a:spcPct val="90000"/>
              </a:lnSpc>
              <a:spcAft>
                <a:spcPts val="0"/>
              </a:spcAft>
              <a:buFont typeface="Verdana"/>
              <a:buChar char="◦"/>
              <a:defRPr/>
            </a:pPr>
            <a:r>
              <a:rPr lang="en-US" altLang="en-US" dirty="0" smtClean="0">
                <a:latin typeface="Goudy Old Style" panose="02020502050305020303" pitchFamily="18" charset="0"/>
              </a:rPr>
              <a:t>Cots </a:t>
            </a:r>
          </a:p>
          <a:p>
            <a:pPr marL="640080" lvl="1" indent="-237744" fontAlgn="auto">
              <a:lnSpc>
                <a:spcPct val="90000"/>
              </a:lnSpc>
              <a:spcAft>
                <a:spcPts val="0"/>
              </a:spcAft>
              <a:buFont typeface="Verdana"/>
              <a:buChar char="◦"/>
              <a:defRPr/>
            </a:pPr>
            <a:r>
              <a:rPr lang="en-US" altLang="en-US" dirty="0" smtClean="0">
                <a:latin typeface="Goudy Old Style" panose="02020502050305020303" pitchFamily="18" charset="0"/>
              </a:rPr>
              <a:t>Nightstand</a:t>
            </a:r>
          </a:p>
          <a:p>
            <a:pPr marL="640080" lvl="1" indent="-237744" fontAlgn="auto">
              <a:lnSpc>
                <a:spcPct val="90000"/>
              </a:lnSpc>
              <a:spcAft>
                <a:spcPts val="0"/>
              </a:spcAft>
              <a:buFont typeface="Verdana"/>
              <a:buChar char="◦"/>
              <a:defRPr/>
            </a:pPr>
            <a:r>
              <a:rPr lang="en-US" altLang="en-US" dirty="0" smtClean="0">
                <a:latin typeface="Goudy Old Style" panose="02020502050305020303" pitchFamily="18" charset="0"/>
              </a:rPr>
              <a:t>Anything else that can make it feel like home</a:t>
            </a:r>
          </a:p>
        </p:txBody>
      </p:sp>
      <p:pic>
        <p:nvPicPr>
          <p:cNvPr id="12292" name="Picture 5" descr="Picture13 014"/>
          <p:cNvPicPr>
            <a:picLocks noChangeAspect="1" noChangeArrowheads="1"/>
          </p:cNvPicPr>
          <p:nvPr/>
        </p:nvPicPr>
        <p:blipFill rotWithShape="1">
          <a:blip r:embed="rId2"/>
          <a:srcRect l="5423" r="9922"/>
          <a:stretch/>
        </p:blipFill>
        <p:spPr bwMode="auto">
          <a:xfrm>
            <a:off x="1219200" y="2057400"/>
            <a:ext cx="4114800" cy="324008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905000" y="5410200"/>
            <a:ext cx="6172200" cy="1257300"/>
          </a:xfrm>
        </p:spPr>
        <p:txBody>
          <a:bodyPr vert="horz" wrap="square" lIns="91440" tIns="45720" rIns="91440" bIns="45720" numCol="1" anchorCtr="0" compatLnSpc="1">
            <a:prstTxWarp prst="textNoShape">
              <a:avLst/>
            </a:prstTxWarp>
          </a:bodyPr>
          <a:lstStyle/>
          <a:p>
            <a:r>
              <a:rPr lang="en-US" altLang="en-US" sz="3200" smtClean="0">
                <a:solidFill>
                  <a:schemeClr val="tx1"/>
                </a:solidFill>
                <a:effectLst/>
                <a:latin typeface="Goudy Old Style" pitchFamily="18" charset="0"/>
              </a:rPr>
              <a:t>A congregation’s parlor converted to a space for a guest family of five </a:t>
            </a:r>
          </a:p>
        </p:txBody>
      </p:sp>
      <p:pic>
        <p:nvPicPr>
          <p:cNvPr id="13316" name="Picture 4" descr="Guest Room"/>
          <p:cNvPicPr>
            <a:picLocks noChangeAspect="1" noChangeArrowheads="1"/>
          </p:cNvPicPr>
          <p:nvPr/>
        </p:nvPicPr>
        <p:blipFill>
          <a:blip r:embed="rId2"/>
          <a:srcRect/>
          <a:stretch>
            <a:fillRect/>
          </a:stretch>
        </p:blipFill>
        <p:spPr bwMode="auto">
          <a:xfrm>
            <a:off x="1981200" y="990600"/>
            <a:ext cx="6019800" cy="44799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6019800" y="2514600"/>
            <a:ext cx="3124200" cy="4800600"/>
          </a:xfrm>
        </p:spPr>
        <p:txBody>
          <a:bodyPr/>
          <a:lstStyle/>
          <a:p>
            <a:pPr marL="80963" indent="0">
              <a:buFont typeface="Wingdings 2" pitchFamily="18" charset="2"/>
              <a:buNone/>
            </a:pPr>
            <a:r>
              <a:rPr lang="en-US" altLang="en-US" smtClean="0">
                <a:latin typeface="Goudy Old Style" pitchFamily="18" charset="0"/>
              </a:rPr>
              <a:t>Meals are family style, with guests and hosts dining together.</a:t>
            </a:r>
            <a:endParaRPr lang="en-US" altLang="en-US" smtClean="0"/>
          </a:p>
        </p:txBody>
      </p:sp>
      <p:pic>
        <p:nvPicPr>
          <p:cNvPr id="9" name="Picture 4" descr="Picture8 021"/>
          <p:cNvPicPr>
            <a:picLocks noChangeAspect="1" noChangeArrowheads="1"/>
          </p:cNvPicPr>
          <p:nvPr/>
        </p:nvPicPr>
        <p:blipFill>
          <a:blip r:embed="rId2"/>
          <a:srcRect/>
          <a:stretch>
            <a:fillRect/>
          </a:stretch>
        </p:blipFill>
        <p:spPr bwMode="auto">
          <a:xfrm>
            <a:off x="1143000" y="1828800"/>
            <a:ext cx="4816475" cy="3733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2514600" y="762000"/>
            <a:ext cx="52578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en-US" sz="4400" dirty="0" smtClean="0">
                <a:latin typeface="Arial Black" panose="020B0A04020102020204" pitchFamily="34" charset="0"/>
              </a:rPr>
              <a:t>Meals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90600" y="838200"/>
            <a:ext cx="7391400" cy="1143000"/>
          </a:xfrm>
        </p:spPr>
        <p:txBody>
          <a:bodyPr/>
          <a:lstStyle/>
          <a:p>
            <a:pPr fontAlgn="auto">
              <a:spcAft>
                <a:spcPts val="0"/>
              </a:spcAft>
              <a:defRPr/>
            </a:pPr>
            <a:r>
              <a:rPr lang="en-US" sz="4400" dirty="0" smtClean="0">
                <a:solidFill>
                  <a:schemeClr val="tx2">
                    <a:satMod val="130000"/>
                  </a:schemeClr>
                </a:solidFill>
                <a:latin typeface="Arial Black" panose="020B0A04020102020204" pitchFamily="34" charset="0"/>
              </a:rPr>
              <a:t>Breakfast and Lunch</a:t>
            </a:r>
          </a:p>
        </p:txBody>
      </p:sp>
      <p:sp>
        <p:nvSpPr>
          <p:cNvPr id="14339" name="Rectangle 3"/>
          <p:cNvSpPr>
            <a:spLocks noGrp="1" noChangeArrowheads="1"/>
          </p:cNvSpPr>
          <p:nvPr>
            <p:ph idx="1"/>
          </p:nvPr>
        </p:nvSpPr>
        <p:spPr>
          <a:xfrm>
            <a:off x="5562600" y="2362200"/>
            <a:ext cx="3429000" cy="4530725"/>
          </a:xfrm>
        </p:spPr>
        <p:txBody>
          <a:bodyPr/>
          <a:lstStyle/>
          <a:p>
            <a:pPr marL="80963" indent="0">
              <a:buFont typeface="Wingdings 2" pitchFamily="18" charset="2"/>
              <a:buNone/>
            </a:pPr>
            <a:r>
              <a:rPr lang="en-US" altLang="en-US" sz="2800" smtClean="0">
                <a:latin typeface="Goudy Old Style" pitchFamily="18" charset="0"/>
              </a:rPr>
              <a:t>In addition to dinner, the host congregation provides breakfast, and for lunch cold cuts that guests can use to make their own sack lunches.</a:t>
            </a:r>
          </a:p>
        </p:txBody>
      </p:sp>
      <p:pic>
        <p:nvPicPr>
          <p:cNvPr id="15364" name="Picture 5" descr="Picture2 009"/>
          <p:cNvPicPr>
            <a:picLocks noChangeAspect="1" noChangeArrowheads="1"/>
          </p:cNvPicPr>
          <p:nvPr/>
        </p:nvPicPr>
        <p:blipFill rotWithShape="1">
          <a:blip r:embed="rId2"/>
          <a:srcRect l="13116" r="10694"/>
          <a:stretch/>
        </p:blipFill>
        <p:spPr bwMode="auto">
          <a:xfrm>
            <a:off x="1143000" y="2133600"/>
            <a:ext cx="4333875" cy="3733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05400" y="1828800"/>
            <a:ext cx="3657600" cy="4664075"/>
          </a:xfrm>
        </p:spPr>
        <p:txBody>
          <a:bodyPr>
            <a:normAutofit lnSpcReduction="10000"/>
          </a:bodyPr>
          <a:lstStyle/>
          <a:p>
            <a:pPr marL="365760" indent="-283464" fontAlgn="auto">
              <a:spcAft>
                <a:spcPts val="0"/>
              </a:spcAft>
              <a:buFont typeface="Wingdings 2"/>
              <a:buChar char=""/>
              <a:defRPr/>
            </a:pPr>
            <a:r>
              <a:rPr lang="en-US" sz="3200" dirty="0">
                <a:latin typeface="Goudy Old Style" panose="02020502050305020303" pitchFamily="18" charset="0"/>
              </a:rPr>
              <a:t>The van picks families up in the morning and takes them to the day center.  </a:t>
            </a:r>
          </a:p>
          <a:p>
            <a:pPr marL="365760" indent="-283464" fontAlgn="auto">
              <a:spcAft>
                <a:spcPts val="0"/>
              </a:spcAft>
              <a:buFont typeface="Wingdings 2"/>
              <a:buChar char=""/>
              <a:defRPr/>
            </a:pPr>
            <a:r>
              <a:rPr lang="en-US" sz="3200" dirty="0">
                <a:latin typeface="Goudy Old Style" panose="02020502050305020303" pitchFamily="18" charset="0"/>
              </a:rPr>
              <a:t>In the late afternoon, the families return to the host congregation.</a:t>
            </a:r>
          </a:p>
          <a:p>
            <a:pPr marL="365760" indent="-283464" fontAlgn="auto">
              <a:spcAft>
                <a:spcPts val="0"/>
              </a:spcAft>
              <a:buFont typeface="Wingdings 2"/>
              <a:buChar char=""/>
              <a:defRPr/>
            </a:pPr>
            <a:endParaRPr lang="en-US" dirty="0"/>
          </a:p>
        </p:txBody>
      </p:sp>
      <p:pic>
        <p:nvPicPr>
          <p:cNvPr id="15363" name="Picture 3" descr="Pic6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773238"/>
            <a:ext cx="35052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1371600" y="838200"/>
            <a:ext cx="6477000" cy="769938"/>
          </a:xfrm>
          <a:prstGeom prst="rect">
            <a:avLst/>
          </a:prstGeom>
          <a:noFill/>
          <a:ln w="9525">
            <a:noFill/>
            <a:miter lim="800000"/>
            <a:headEnd/>
            <a:tailEnd/>
          </a:ln>
        </p:spPr>
        <p:txBody>
          <a:bodyPr>
            <a:spAutoFit/>
          </a:bodyPr>
          <a:lstStyle/>
          <a:p>
            <a:pPr eaLnBrk="0" hangingPunct="0">
              <a:spcBef>
                <a:spcPct val="50000"/>
              </a:spcBef>
              <a:defRPr/>
            </a:pPr>
            <a:r>
              <a:rPr lang="en-US" sz="4400" b="1" dirty="0">
                <a:solidFill>
                  <a:schemeClr val="tx2"/>
                </a:solidFill>
                <a:effectLst>
                  <a:outerShdw blurRad="38100" dist="38100" dir="2700000" algn="tl">
                    <a:srgbClr val="000000">
                      <a:alpha val="43137"/>
                    </a:srgbClr>
                  </a:outerShdw>
                </a:effectLst>
                <a:latin typeface="Arial Black" panose="020B0A04020102020204" pitchFamily="34" charset="0"/>
                <a:cs typeface="+mn-cs"/>
              </a:rPr>
              <a:t>Transportation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097088" y="1325563"/>
            <a:ext cx="5827712" cy="731837"/>
          </a:xfrm>
        </p:spPr>
        <p:txBody>
          <a:bodyPr>
            <a:noAutofit/>
          </a:bodyPr>
          <a:lstStyle/>
          <a:p>
            <a:pPr algn="ctr" fontAlgn="auto">
              <a:spcAft>
                <a:spcPts val="0"/>
              </a:spcAft>
              <a:defRPr/>
            </a:pPr>
            <a:r>
              <a:rPr lang="en-US" sz="4400" dirty="0" smtClean="0">
                <a:solidFill>
                  <a:schemeClr val="tx2"/>
                </a:solidFill>
                <a:latin typeface="Arial Black" panose="020B0A04020102020204" pitchFamily="34" charset="0"/>
              </a:rPr>
              <a:t>Day Center</a:t>
            </a:r>
          </a:p>
        </p:txBody>
      </p:sp>
      <p:sp>
        <p:nvSpPr>
          <p:cNvPr id="16387" name="Text Box 10"/>
          <p:cNvSpPr txBox="1">
            <a:spLocks noChangeArrowheads="1"/>
          </p:cNvSpPr>
          <p:nvPr/>
        </p:nvSpPr>
        <p:spPr bwMode="auto">
          <a:xfrm>
            <a:off x="838200" y="3886200"/>
            <a:ext cx="762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fontAlgn="base">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fontAlgn="base">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fontAlgn="base">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fontAlgn="base">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0" hangingPunct="0">
              <a:spcBef>
                <a:spcPct val="50000"/>
              </a:spcBef>
              <a:buClrTx/>
              <a:buSzTx/>
              <a:buFontTx/>
              <a:buNone/>
            </a:pPr>
            <a:r>
              <a:rPr lang="en-US" altLang="en-US" sz="2400">
                <a:solidFill>
                  <a:schemeClr val="bg1"/>
                </a:solidFill>
                <a:latin typeface="Arial" charset="0"/>
              </a:rPr>
              <a:t>This is where guests can take showers, keep belongings, do job searches and where they have a physical address.  It is also where volunteers help out with answering phones and other odd jobs and also ensure coverage if the staff needs to be away at some point during the day.</a:t>
            </a:r>
          </a:p>
        </p:txBody>
      </p:sp>
      <p:pic>
        <p:nvPicPr>
          <p:cNvPr id="17412" name="Picture 9" descr="Picture"/>
          <p:cNvPicPr>
            <a:picLocks noChangeAspect="1" noChangeArrowheads="1"/>
          </p:cNvPicPr>
          <p:nvPr/>
        </p:nvPicPr>
        <p:blipFill>
          <a:blip r:embed="rId2"/>
          <a:srcRect/>
          <a:stretch>
            <a:fillRect/>
          </a:stretch>
        </p:blipFill>
        <p:spPr bwMode="auto">
          <a:xfrm>
            <a:off x="1676400" y="2308225"/>
            <a:ext cx="6705600" cy="24923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2265</TotalTime>
  <Words>352</Words>
  <Application>Microsoft Office PowerPoint</Application>
  <PresentationFormat>On-screen Show (4:3)</PresentationFormat>
  <Paragraphs>47</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Times New Roman</vt:lpstr>
      <vt:lpstr>Arial</vt:lpstr>
      <vt:lpstr>Gill Sans MT</vt:lpstr>
      <vt:lpstr>Wingdings 2</vt:lpstr>
      <vt:lpstr>Verdana</vt:lpstr>
      <vt:lpstr>Arial Black</vt:lpstr>
      <vt:lpstr>Goudy Old Style</vt:lpstr>
      <vt:lpstr>Agency FB</vt:lpstr>
      <vt:lpstr>Wingdings 3</vt:lpstr>
      <vt:lpstr>Solstice</vt:lpstr>
      <vt:lpstr>PowerPoint Presentation</vt:lpstr>
      <vt:lpstr>Community Needs Assessment</vt:lpstr>
      <vt:lpstr>Program Design</vt:lpstr>
      <vt:lpstr>Guest Rooms</vt:lpstr>
      <vt:lpstr>A congregation’s parlor converted to a space for a guest family of five </vt:lpstr>
      <vt:lpstr>PowerPoint Presentation</vt:lpstr>
      <vt:lpstr>Breakfast and Lunch</vt:lpstr>
      <vt:lpstr>PowerPoint Presentation</vt:lpstr>
      <vt:lpstr>Day Center</vt:lpstr>
      <vt:lpstr>PowerPoint Presentation</vt:lpstr>
      <vt:lpstr>Lane  Family</vt:lpstr>
      <vt:lpstr>For More Information: </vt:lpstr>
    </vt:vector>
  </TitlesOfParts>
  <Company>Family Promise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Claas Ehlers</dc:creator>
  <cp:lastModifiedBy>Angie Sproles</cp:lastModifiedBy>
  <cp:revision>69</cp:revision>
  <cp:lastPrinted>2015-05-26T15:10:17Z</cp:lastPrinted>
  <dcterms:created xsi:type="dcterms:W3CDTF">2009-03-09T13:31:08Z</dcterms:created>
  <dcterms:modified xsi:type="dcterms:W3CDTF">2015-09-11T20:48:36Z</dcterms:modified>
</cp:coreProperties>
</file>